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Bold" charset="1" panose="00000800000000000000"/>
      <p:regular r:id="rId15"/>
    </p:embeddedFont>
    <p:embeddedFont>
      <p:font typeface="Open Sauce Heavy" charset="1" panose="00000A00000000000000"/>
      <p:regular r:id="rId16"/>
    </p:embeddedFont>
    <p:embeddedFont>
      <p:font typeface="Open Sau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46806" y="2142572"/>
            <a:ext cx="5953179" cy="5953179"/>
          </a:xfrm>
          <a:custGeom>
            <a:avLst/>
            <a:gdLst/>
            <a:ahLst/>
            <a:cxnLst/>
            <a:rect r="r" b="b" t="t" l="l"/>
            <a:pathLst>
              <a:path h="5953179" w="5953179">
                <a:moveTo>
                  <a:pt x="0" y="0"/>
                </a:moveTo>
                <a:lnTo>
                  <a:pt x="5953178" y="0"/>
                </a:lnTo>
                <a:lnTo>
                  <a:pt x="5953178" y="5953179"/>
                </a:lnTo>
                <a:lnTo>
                  <a:pt x="0" y="5953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620872" y="2616649"/>
            <a:ext cx="5005045" cy="500502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7521" y="5415582"/>
            <a:ext cx="8759284" cy="53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1"/>
              </a:lnSpc>
            </a:pPr>
            <a:r>
              <a:rPr lang="en-US" sz="3107" spc="-6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Creating Databases, Managing Users &amp; Roles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2370" y="3375195"/>
            <a:ext cx="9072555" cy="200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7"/>
              </a:lnSpc>
            </a:pPr>
            <a:r>
              <a:rPr lang="en-US" sz="5748" spc="-114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Database Administration Basics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6098829"/>
            <a:ext cx="6832368" cy="15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By: Daniyal Haider (13298)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   Anas Khalid     (13465)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   Ahmad Kamal  (13)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141" y="3096108"/>
            <a:ext cx="6441181" cy="320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Creating Database / Tablespace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Managing Users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Managing Roles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Grant Command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Revoke Command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36322" y="3096108"/>
            <a:ext cx="582547" cy="212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23495" t="0" r="-11126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136322" y="5329257"/>
            <a:ext cx="582547" cy="103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571284" y="7245462"/>
            <a:ext cx="841683" cy="831162"/>
          </a:xfrm>
          <a:custGeom>
            <a:avLst/>
            <a:gdLst/>
            <a:ahLst/>
            <a:cxnLst/>
            <a:rect r="r" b="b" t="t" l="l"/>
            <a:pathLst>
              <a:path h="831162" w="841683">
                <a:moveTo>
                  <a:pt x="0" y="0"/>
                </a:moveTo>
                <a:lnTo>
                  <a:pt x="841683" y="0"/>
                </a:lnTo>
                <a:lnTo>
                  <a:pt x="841683" y="831162"/>
                </a:lnTo>
                <a:lnTo>
                  <a:pt x="0" y="83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8641899" y="2024447"/>
            <a:ext cx="700454" cy="887727"/>
          </a:xfrm>
          <a:custGeom>
            <a:avLst/>
            <a:gdLst/>
            <a:ahLst/>
            <a:cxnLst/>
            <a:rect r="r" b="b" t="t" l="l"/>
            <a:pathLst>
              <a:path h="887727" w="700454">
                <a:moveTo>
                  <a:pt x="0" y="0"/>
                </a:moveTo>
                <a:lnTo>
                  <a:pt x="700453" y="0"/>
                </a:lnTo>
                <a:lnTo>
                  <a:pt x="700453" y="887727"/>
                </a:lnTo>
                <a:lnTo>
                  <a:pt x="0" y="88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526527" y="4604649"/>
            <a:ext cx="931197" cy="765910"/>
          </a:xfrm>
          <a:custGeom>
            <a:avLst/>
            <a:gdLst/>
            <a:ahLst/>
            <a:cxnLst/>
            <a:rect r="r" b="b" t="t" l="l"/>
            <a:pathLst>
              <a:path h="765910" w="931197">
                <a:moveTo>
                  <a:pt x="0" y="0"/>
                </a:moveTo>
                <a:lnTo>
                  <a:pt x="931197" y="0"/>
                </a:lnTo>
                <a:lnTo>
                  <a:pt x="931197" y="765909"/>
                </a:lnTo>
                <a:lnTo>
                  <a:pt x="0" y="76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31189" y="3519541"/>
            <a:ext cx="6064231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Creating Database / Tablespace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67546" y="2044175"/>
            <a:ext cx="4346055" cy="127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 database is a collection of information that is organized so that it can be easily accessed, managed, and updated. It could store customer records, product information, transactions, etc.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67546" y="1556229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67546" y="4713039"/>
            <a:ext cx="4183100" cy="127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 tablespace is a logical storage unit in a database that groups related logical structures together. It contains physical data files where the actual data resides.</a:t>
            </a:r>
          </a:p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667546" y="4211268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Tablespace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7546" y="7337851"/>
            <a:ext cx="4450779" cy="126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6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CREATE DATABASE database_name; </a:t>
            </a:r>
          </a:p>
          <a:p>
            <a:pPr algn="l">
              <a:lnSpc>
                <a:spcPts val="2065"/>
              </a:lnSpc>
            </a:pPr>
          </a:p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CREATE TABLESPACE tablespace_name DATAFILE 'path_to_file'; — </a:t>
            </a:r>
          </a:p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667546" y="6869366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Important Commands: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95642" y="2054763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Managing Users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300506" y="5347511"/>
            <a:ext cx="626837" cy="681795"/>
          </a:xfrm>
          <a:custGeom>
            <a:avLst/>
            <a:gdLst/>
            <a:ahLst/>
            <a:cxnLst/>
            <a:rect r="r" b="b" t="t" l="l"/>
            <a:pathLst>
              <a:path h="681795" w="626837">
                <a:moveTo>
                  <a:pt x="0" y="0"/>
                </a:moveTo>
                <a:lnTo>
                  <a:pt x="626837" y="0"/>
                </a:lnTo>
                <a:lnTo>
                  <a:pt x="626837" y="681795"/>
                </a:lnTo>
                <a:lnTo>
                  <a:pt x="0" y="681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17096" y="5347511"/>
            <a:ext cx="681795" cy="681795"/>
          </a:xfrm>
          <a:custGeom>
            <a:avLst/>
            <a:gdLst/>
            <a:ahLst/>
            <a:cxnLst/>
            <a:rect r="r" b="b" t="t" l="l"/>
            <a:pathLst>
              <a:path h="681795" w="681795">
                <a:moveTo>
                  <a:pt x="0" y="0"/>
                </a:moveTo>
                <a:lnTo>
                  <a:pt x="681795" y="0"/>
                </a:lnTo>
                <a:lnTo>
                  <a:pt x="681795" y="681795"/>
                </a:lnTo>
                <a:lnTo>
                  <a:pt x="0" y="681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327816" y="5335335"/>
            <a:ext cx="681795" cy="681795"/>
          </a:xfrm>
          <a:custGeom>
            <a:avLst/>
            <a:gdLst/>
            <a:ahLst/>
            <a:cxnLst/>
            <a:rect r="r" b="b" t="t" l="l"/>
            <a:pathLst>
              <a:path h="681795" w="681795">
                <a:moveTo>
                  <a:pt x="0" y="0"/>
                </a:moveTo>
                <a:lnTo>
                  <a:pt x="681794" y="0"/>
                </a:lnTo>
                <a:lnTo>
                  <a:pt x="681794" y="681795"/>
                </a:lnTo>
                <a:lnTo>
                  <a:pt x="0" y="6817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37209" y="5347511"/>
            <a:ext cx="692109" cy="692109"/>
          </a:xfrm>
          <a:custGeom>
            <a:avLst/>
            <a:gdLst/>
            <a:ahLst/>
            <a:cxnLst/>
            <a:rect r="r" b="b" t="t" l="l"/>
            <a:pathLst>
              <a:path h="692109" w="692109">
                <a:moveTo>
                  <a:pt x="0" y="0"/>
                </a:moveTo>
                <a:lnTo>
                  <a:pt x="692110" y="0"/>
                </a:lnTo>
                <a:lnTo>
                  <a:pt x="692110" y="692110"/>
                </a:lnTo>
                <a:lnTo>
                  <a:pt x="0" y="692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70380" y="653987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 user in the database is an account that can connect to the database and perform operations depending on the permissions given.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87787" y="6216673"/>
            <a:ext cx="2099327" cy="25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22"/>
              </a:lnSpc>
              <a:spcBef>
                <a:spcPct val="0"/>
              </a:spcBef>
            </a:pPr>
            <a:r>
              <a:rPr lang="en-US" b="true" sz="15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a User?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33784" y="667248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7"/>
              </a:lnSpc>
            </a:pPr>
            <a:r>
              <a:rPr lang="en-US" sz="12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USER username IDENTIFIED BY password;</a:t>
            </a:r>
          </a:p>
          <a:p>
            <a:pPr algn="ctr">
              <a:lnSpc>
                <a:spcPts val="1927"/>
              </a:lnSpc>
            </a:pPr>
          </a:p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Creates a new user with a secure password.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15573" y="6216398"/>
            <a:ext cx="2374715" cy="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50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User Example: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43178" y="6672483"/>
            <a:ext cx="2738293" cy="94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7"/>
              </a:lnSpc>
            </a:pPr>
            <a:r>
              <a:rPr lang="en-US" sz="12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DROP USER username CASCADE;</a:t>
            </a:r>
          </a:p>
          <a:p>
            <a:pPr algn="ctr">
              <a:lnSpc>
                <a:spcPts val="1927"/>
              </a:lnSpc>
            </a:pPr>
          </a:p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Deletes a user and all the objects they own.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2661" y="6327841"/>
            <a:ext cx="2099327" cy="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50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Delete User Example: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54573" y="6672483"/>
            <a:ext cx="2738293" cy="94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Managing users properly ensures that only authorized individuals have access to sensitive data, improving security.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74055" y="6318316"/>
            <a:ext cx="2099327" cy="25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22"/>
              </a:lnSpc>
              <a:spcBef>
                <a:spcPct val="0"/>
              </a:spcBef>
            </a:pPr>
            <a:r>
              <a:rPr lang="en-US" b="true" sz="15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Important?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288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5141" y="8756186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4"/>
                </a:lnTo>
                <a:lnTo>
                  <a:pt x="0" y="45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83645" y="876762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4"/>
                </a:lnTo>
                <a:lnTo>
                  <a:pt x="0" y="45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11725" y="3211757"/>
            <a:ext cx="3701428" cy="5679080"/>
            <a:chOff x="0" y="0"/>
            <a:chExt cx="1438367" cy="22068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20228" y="3223199"/>
            <a:ext cx="3701428" cy="5679080"/>
            <a:chOff x="0" y="0"/>
            <a:chExt cx="1438367" cy="22068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53077" y="3781454"/>
            <a:ext cx="2774432" cy="1647914"/>
            <a:chOff x="0" y="0"/>
            <a:chExt cx="2107394" cy="125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7393" cy="1251717"/>
            </a:xfrm>
            <a:custGeom>
              <a:avLst/>
              <a:gdLst/>
              <a:ahLst/>
              <a:cxnLst/>
              <a:rect r="r" b="b" t="t" l="l"/>
              <a:pathLst>
                <a:path h="1251717" w="2107393">
                  <a:moveTo>
                    <a:pt x="114409" y="0"/>
                  </a:moveTo>
                  <a:lnTo>
                    <a:pt x="1992985" y="0"/>
                  </a:lnTo>
                  <a:cubicBezTo>
                    <a:pt x="2023328" y="0"/>
                    <a:pt x="2052428" y="12054"/>
                    <a:pt x="2073884" y="33509"/>
                  </a:cubicBezTo>
                  <a:cubicBezTo>
                    <a:pt x="2095340" y="54965"/>
                    <a:pt x="2107393" y="84066"/>
                    <a:pt x="2107393" y="114409"/>
                  </a:cubicBezTo>
                  <a:lnTo>
                    <a:pt x="2107393" y="1137308"/>
                  </a:lnTo>
                  <a:cubicBezTo>
                    <a:pt x="2107393" y="1167651"/>
                    <a:pt x="2095340" y="1196751"/>
                    <a:pt x="2073884" y="1218207"/>
                  </a:cubicBezTo>
                  <a:cubicBezTo>
                    <a:pt x="2052428" y="1239663"/>
                    <a:pt x="2023328" y="1251717"/>
                    <a:pt x="1992985" y="1251717"/>
                  </a:cubicBezTo>
                  <a:lnTo>
                    <a:pt x="114409" y="1251717"/>
                  </a:lnTo>
                  <a:cubicBezTo>
                    <a:pt x="84066" y="1251717"/>
                    <a:pt x="54965" y="1239663"/>
                    <a:pt x="33509" y="1218207"/>
                  </a:cubicBezTo>
                  <a:cubicBezTo>
                    <a:pt x="12054" y="1196751"/>
                    <a:pt x="0" y="1167651"/>
                    <a:pt x="0" y="1137308"/>
                  </a:cubicBezTo>
                  <a:lnTo>
                    <a:pt x="0" y="114409"/>
                  </a:lnTo>
                  <a:cubicBezTo>
                    <a:pt x="0" y="84066"/>
                    <a:pt x="12054" y="54965"/>
                    <a:pt x="33509" y="33509"/>
                  </a:cubicBezTo>
                  <a:cubicBezTo>
                    <a:pt x="54965" y="12054"/>
                    <a:pt x="84066" y="0"/>
                    <a:pt x="114409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107394" cy="12802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036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Create and Assign Roles: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Managing Roles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8931" y="5839430"/>
            <a:ext cx="3151394" cy="20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 role is a container for privileges. Instead of granting multiple permissions individually to each user, you can create a role, assign permissions to the role, and then assign the role to users.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64596" y="5842658"/>
            <a:ext cx="3151394" cy="113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2023" indent="-171011" lvl="1">
              <a:lnSpc>
                <a:spcPts val="2297"/>
              </a:lnSpc>
              <a:buFont typeface="Arial"/>
              <a:buChar char="•"/>
            </a:pPr>
            <a:r>
              <a:rPr lang="en-US" b="true" sz="1584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ROLE role_name;</a:t>
            </a:r>
          </a:p>
          <a:p>
            <a:pPr algn="ctr" marL="342023" indent="-171011" lvl="1">
              <a:lnSpc>
                <a:spcPts val="2297"/>
              </a:lnSpc>
              <a:buFont typeface="Arial"/>
              <a:buChar char="•"/>
            </a:pPr>
            <a:r>
              <a:rPr lang="en-US" b="true" sz="1584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GRANT role_name TO username;</a:t>
            </a:r>
          </a:p>
          <a:p>
            <a:pPr algn="ctr" marL="0" indent="0" lvl="0">
              <a:lnSpc>
                <a:spcPts val="2297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999152" y="5839430"/>
            <a:ext cx="3151394" cy="114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Using roles makes privilege management simpler, especially when many users need similar access.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47412" y="3781454"/>
            <a:ext cx="2774432" cy="1647914"/>
            <a:chOff x="0" y="0"/>
            <a:chExt cx="2107394" cy="12517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07393" cy="1251717"/>
            </a:xfrm>
            <a:custGeom>
              <a:avLst/>
              <a:gdLst/>
              <a:ahLst/>
              <a:cxnLst/>
              <a:rect r="r" b="b" t="t" l="l"/>
              <a:pathLst>
                <a:path h="1251717" w="2107393">
                  <a:moveTo>
                    <a:pt x="114409" y="0"/>
                  </a:moveTo>
                  <a:lnTo>
                    <a:pt x="1992985" y="0"/>
                  </a:lnTo>
                  <a:cubicBezTo>
                    <a:pt x="2023328" y="0"/>
                    <a:pt x="2052428" y="12054"/>
                    <a:pt x="2073884" y="33509"/>
                  </a:cubicBezTo>
                  <a:cubicBezTo>
                    <a:pt x="2095340" y="54965"/>
                    <a:pt x="2107393" y="84066"/>
                    <a:pt x="2107393" y="114409"/>
                  </a:cubicBezTo>
                  <a:lnTo>
                    <a:pt x="2107393" y="1137308"/>
                  </a:lnTo>
                  <a:cubicBezTo>
                    <a:pt x="2107393" y="1167651"/>
                    <a:pt x="2095340" y="1196751"/>
                    <a:pt x="2073884" y="1218207"/>
                  </a:cubicBezTo>
                  <a:cubicBezTo>
                    <a:pt x="2052428" y="1239663"/>
                    <a:pt x="2023328" y="1251717"/>
                    <a:pt x="1992985" y="1251717"/>
                  </a:cubicBezTo>
                  <a:lnTo>
                    <a:pt x="114409" y="1251717"/>
                  </a:lnTo>
                  <a:cubicBezTo>
                    <a:pt x="84066" y="1251717"/>
                    <a:pt x="54965" y="1239663"/>
                    <a:pt x="33509" y="1218207"/>
                  </a:cubicBezTo>
                  <a:cubicBezTo>
                    <a:pt x="12054" y="1196751"/>
                    <a:pt x="0" y="1167651"/>
                    <a:pt x="0" y="1137308"/>
                  </a:cubicBezTo>
                  <a:lnTo>
                    <a:pt x="0" y="114409"/>
                  </a:lnTo>
                  <a:cubicBezTo>
                    <a:pt x="0" y="84066"/>
                    <a:pt x="12054" y="54965"/>
                    <a:pt x="33509" y="33509"/>
                  </a:cubicBezTo>
                  <a:cubicBezTo>
                    <a:pt x="54965" y="12054"/>
                    <a:pt x="84066" y="0"/>
                    <a:pt x="114409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107394" cy="12802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036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What is Role?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215434" y="3781454"/>
            <a:ext cx="2774432" cy="1647914"/>
            <a:chOff x="0" y="0"/>
            <a:chExt cx="2107394" cy="125171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07393" cy="1251717"/>
            </a:xfrm>
            <a:custGeom>
              <a:avLst/>
              <a:gdLst/>
              <a:ahLst/>
              <a:cxnLst/>
              <a:rect r="r" b="b" t="t" l="l"/>
              <a:pathLst>
                <a:path h="1251717" w="2107393">
                  <a:moveTo>
                    <a:pt x="114409" y="0"/>
                  </a:moveTo>
                  <a:lnTo>
                    <a:pt x="1992985" y="0"/>
                  </a:lnTo>
                  <a:cubicBezTo>
                    <a:pt x="2023328" y="0"/>
                    <a:pt x="2052428" y="12054"/>
                    <a:pt x="2073884" y="33509"/>
                  </a:cubicBezTo>
                  <a:cubicBezTo>
                    <a:pt x="2095340" y="54965"/>
                    <a:pt x="2107393" y="84066"/>
                    <a:pt x="2107393" y="114409"/>
                  </a:cubicBezTo>
                  <a:lnTo>
                    <a:pt x="2107393" y="1137308"/>
                  </a:lnTo>
                  <a:cubicBezTo>
                    <a:pt x="2107393" y="1167651"/>
                    <a:pt x="2095340" y="1196751"/>
                    <a:pt x="2073884" y="1218207"/>
                  </a:cubicBezTo>
                  <a:cubicBezTo>
                    <a:pt x="2052428" y="1239663"/>
                    <a:pt x="2023328" y="1251717"/>
                    <a:pt x="1992985" y="1251717"/>
                  </a:cubicBezTo>
                  <a:lnTo>
                    <a:pt x="114409" y="1251717"/>
                  </a:lnTo>
                  <a:cubicBezTo>
                    <a:pt x="84066" y="1251717"/>
                    <a:pt x="54965" y="1239663"/>
                    <a:pt x="33509" y="1218207"/>
                  </a:cubicBezTo>
                  <a:cubicBezTo>
                    <a:pt x="12054" y="1196751"/>
                    <a:pt x="0" y="1167651"/>
                    <a:pt x="0" y="1137308"/>
                  </a:cubicBezTo>
                  <a:lnTo>
                    <a:pt x="0" y="114409"/>
                  </a:lnTo>
                  <a:cubicBezTo>
                    <a:pt x="0" y="84066"/>
                    <a:pt x="12054" y="54965"/>
                    <a:pt x="33509" y="33509"/>
                  </a:cubicBezTo>
                  <a:cubicBezTo>
                    <a:pt x="54965" y="12054"/>
                    <a:pt x="84066" y="0"/>
                    <a:pt x="114409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107394" cy="12802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036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Why Important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198133" y="4951155"/>
            <a:ext cx="897922" cy="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85579" y="381075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AutoShape 5" id="5"/>
          <p:cNvSpPr/>
          <p:nvPr/>
        </p:nvSpPr>
        <p:spPr>
          <a:xfrm flipV="true">
            <a:off x="4198133" y="7250778"/>
            <a:ext cx="830149" cy="3057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85579" y="611343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24591" y="4225375"/>
            <a:ext cx="834154" cy="1482941"/>
          </a:xfrm>
          <a:custGeom>
            <a:avLst/>
            <a:gdLst/>
            <a:ahLst/>
            <a:cxnLst/>
            <a:rect r="r" b="b" t="t" l="l"/>
            <a:pathLst>
              <a:path h="1482941" w="834154">
                <a:moveTo>
                  <a:pt x="0" y="0"/>
                </a:moveTo>
                <a:lnTo>
                  <a:pt x="834154" y="0"/>
                </a:lnTo>
                <a:lnTo>
                  <a:pt x="834154" y="1482941"/>
                </a:lnTo>
                <a:lnTo>
                  <a:pt x="0" y="1482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493" t="0" r="-6155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00283" y="6541634"/>
            <a:ext cx="1482770" cy="1482941"/>
          </a:xfrm>
          <a:custGeom>
            <a:avLst/>
            <a:gdLst/>
            <a:ahLst/>
            <a:cxnLst/>
            <a:rect r="r" b="b" t="t" l="l"/>
            <a:pathLst>
              <a:path h="1482941" w="1482770">
                <a:moveTo>
                  <a:pt x="0" y="0"/>
                </a:moveTo>
                <a:lnTo>
                  <a:pt x="1482770" y="0"/>
                </a:lnTo>
                <a:lnTo>
                  <a:pt x="1482770" y="1482941"/>
                </a:lnTo>
                <a:lnTo>
                  <a:pt x="0" y="1482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055" t="0" r="-2505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85579" y="1530513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Grant Command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4655" y="418180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GRANT?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4655" y="4610699"/>
            <a:ext cx="6609283" cy="104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The GRANT command is used to give users specific permissions on database objects (like tables, views, procedures).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4655" y="648448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4655" y="6913379"/>
            <a:ext cx="6609283" cy="102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GRANT SELECT, INSERT ON employees TO john;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Allows user john to view and insert data into the employees table.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871" y="2680192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8801" y="3813046"/>
            <a:ext cx="2658420" cy="2658420"/>
          </a:xfrm>
          <a:custGeom>
            <a:avLst/>
            <a:gdLst/>
            <a:ahLst/>
            <a:cxnLst/>
            <a:rect r="r" b="b" t="t" l="l"/>
            <a:pathLst>
              <a:path h="2658420" w="2658420">
                <a:moveTo>
                  <a:pt x="0" y="0"/>
                </a:moveTo>
                <a:lnTo>
                  <a:pt x="2658420" y="0"/>
                </a:lnTo>
                <a:lnTo>
                  <a:pt x="2658420" y="2658420"/>
                </a:lnTo>
                <a:lnTo>
                  <a:pt x="0" y="265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34840" y="4360331"/>
            <a:ext cx="1566343" cy="15663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602" t="0" r="-4249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14173" y="3057943"/>
            <a:ext cx="7864055" cy="412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066" indent="-268033" lvl="1">
              <a:lnSpc>
                <a:spcPts val="3476"/>
              </a:lnSpc>
              <a:buFont typeface="Arial"/>
              <a:buChar char="•"/>
            </a:pPr>
            <a:r>
              <a:rPr lang="en-US" b="true" sz="2482" spc="2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REVOKE?</a:t>
            </a:r>
          </a:p>
          <a:p>
            <a:pPr algn="l">
              <a:lnSpc>
                <a:spcPts val="2916"/>
              </a:lnSpc>
            </a:pPr>
            <a:r>
              <a:rPr lang="en-US" b="true" sz="2082" spc="1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REVOKE COMMAND IS USED TO TAKE BACK PERMISSIONS PREVIOUSLY GRANTED TO USERS OR ROLES.</a:t>
            </a:r>
          </a:p>
          <a:p>
            <a:pPr algn="l">
              <a:lnSpc>
                <a:spcPts val="2916"/>
              </a:lnSpc>
            </a:pPr>
          </a:p>
          <a:p>
            <a:pPr algn="l" marL="536066" indent="-268033" lvl="1">
              <a:lnSpc>
                <a:spcPts val="3476"/>
              </a:lnSpc>
              <a:buFont typeface="Arial"/>
              <a:buChar char="•"/>
            </a:pPr>
            <a:r>
              <a:rPr lang="en-US" b="true" sz="2482" spc="2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EXAMPLE:</a:t>
            </a:r>
          </a:p>
          <a:p>
            <a:pPr algn="l">
              <a:lnSpc>
                <a:spcPts val="2916"/>
              </a:lnSpc>
            </a:pPr>
            <a:r>
              <a:rPr lang="en-US" b="true" sz="2082" spc="1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REVOKE SELECT ON EMPLOYEES FROM JOHN;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b="true" sz="2082" spc="1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JOHN WILL NO LONGER BE ABLE TO READ DATA FROM THE EMPLOYEES TABLE.</a:t>
            </a:r>
          </a:p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122600" r="0" b="-48667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5171309"/>
            <a:chOff x="0" y="0"/>
            <a:chExt cx="3353112" cy="1361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361991"/>
            </a:xfrm>
            <a:custGeom>
              <a:avLst/>
              <a:gdLst/>
              <a:ahLst/>
              <a:cxnLst/>
              <a:rect r="r" b="b" t="t" l="l"/>
              <a:pathLst>
                <a:path h="1361991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79439" y="3484900"/>
            <a:ext cx="12282283" cy="393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Good database administration ensures security, organization, and efficiency.</a:t>
            </a:r>
          </a:p>
          <a:p>
            <a:pPr algn="just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Tablespaces help with physical storage management.</a:t>
            </a:r>
          </a:p>
          <a:p>
            <a:pPr algn="just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Roles simplify user privilege management.</a:t>
            </a:r>
          </a:p>
          <a:p>
            <a:pPr algn="just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Using GRANT and REVOKE commands properly maintains tight control over who can do what in your database.</a:t>
            </a:r>
          </a:p>
          <a:p>
            <a:pPr algn="just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Always review and audit user privileges regularly to prevent potential security risks.</a:t>
            </a:r>
          </a:p>
          <a:p>
            <a:pPr algn="just">
              <a:lnSpc>
                <a:spcPts val="39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65113" y="2589969"/>
            <a:ext cx="10757774" cy="64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82"/>
              </a:lnSpc>
              <a:spcBef>
                <a:spcPct val="0"/>
              </a:spcBef>
            </a:pPr>
            <a:r>
              <a:rPr lang="en-US" b="true" sz="3844" spc="-7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871" y="2680192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8394" y="2100713"/>
            <a:ext cx="6083085" cy="6083085"/>
          </a:xfrm>
          <a:custGeom>
            <a:avLst/>
            <a:gdLst/>
            <a:ahLst/>
            <a:cxnLst/>
            <a:rect r="r" b="b" t="t" l="l"/>
            <a:pathLst>
              <a:path h="6083085" w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34840" y="2667169"/>
            <a:ext cx="4950194" cy="495017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7737" y="4532216"/>
            <a:ext cx="42696" cy="2482460"/>
            <a:chOff x="0" y="0"/>
            <a:chExt cx="13374" cy="7776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74" cy="777626"/>
            </a:xfrm>
            <a:custGeom>
              <a:avLst/>
              <a:gdLst/>
              <a:ahLst/>
              <a:cxnLst/>
              <a:rect r="r" b="b" t="t" l="l"/>
              <a:pathLst>
                <a:path h="777626" w="13374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88083" y="4436966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TOU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DAGem0T_QeY</dc:identifier>
  <dcterms:modified xsi:type="dcterms:W3CDTF">2011-08-01T06:04:30Z</dcterms:modified>
  <cp:revision>1</cp:revision>
  <dc:title>White and Green Simple  Professional Business Project Presentation</dc:title>
</cp:coreProperties>
</file>